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5" r:id="rId2"/>
    <p:sldId id="316" r:id="rId3"/>
    <p:sldId id="259" r:id="rId4"/>
    <p:sldId id="291" r:id="rId5"/>
    <p:sldId id="308" r:id="rId6"/>
    <p:sldId id="301" r:id="rId7"/>
    <p:sldId id="307" r:id="rId8"/>
    <p:sldId id="293" r:id="rId9"/>
    <p:sldId id="296" r:id="rId10"/>
    <p:sldId id="294" r:id="rId11"/>
    <p:sldId id="295" r:id="rId12"/>
    <p:sldId id="297" r:id="rId13"/>
    <p:sldId id="298" r:id="rId14"/>
    <p:sldId id="300" r:id="rId15"/>
    <p:sldId id="305" r:id="rId16"/>
    <p:sldId id="309" r:id="rId17"/>
    <p:sldId id="312" r:id="rId18"/>
    <p:sldId id="314" r:id="rId19"/>
    <p:sldId id="310" r:id="rId20"/>
    <p:sldId id="303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Allodi" initials="KA" lastIdx="16" clrIdx="0">
    <p:extLst>
      <p:ext uri="{19B8F6BF-5375-455C-9EA6-DF929625EA0E}">
        <p15:presenceInfo xmlns:p15="http://schemas.microsoft.com/office/powerpoint/2012/main" userId="S-1-5-21-256119485-4170362712-2121866681-1613" providerId="AD"/>
      </p:ext>
    </p:extLst>
  </p:cmAuthor>
  <p:cmAuthor id="2" name="Jaimey Wilman" initials="JW" lastIdx="6" clrIdx="1">
    <p:extLst>
      <p:ext uri="{19B8F6BF-5375-455C-9EA6-DF929625EA0E}">
        <p15:presenceInfo xmlns:p15="http://schemas.microsoft.com/office/powerpoint/2012/main" userId="S-1-5-21-256119485-4170362712-2121866681-1606" providerId="AD"/>
      </p:ext>
    </p:extLst>
  </p:cmAuthor>
  <p:cmAuthor id="3" name="Jaimey Wilman" initials="JW [2]" lastIdx="2" clrIdx="2">
    <p:extLst>
      <p:ext uri="{19B8F6BF-5375-455C-9EA6-DF929625EA0E}">
        <p15:presenceInfo xmlns:p15="http://schemas.microsoft.com/office/powerpoint/2012/main" userId="S::jwilman@asds.net::6c10398e-7c27-40fa-af5c-9d1df8227d9a" providerId="AD"/>
      </p:ext>
    </p:extLst>
  </p:cmAuthor>
  <p:cmAuthor id="4" name="Jaimey Wilman" initials="JW [3]" lastIdx="2" clrIdx="3">
    <p:extLst>
      <p:ext uri="{19B8F6BF-5375-455C-9EA6-DF929625EA0E}">
        <p15:presenceInfo xmlns:p15="http://schemas.microsoft.com/office/powerpoint/2012/main" userId="Jaimey Wilman" providerId="None"/>
      </p:ext>
    </p:extLst>
  </p:cmAuthor>
  <p:cmAuthor id="5" name="Katie Allodi" initials="KA [2]" lastIdx="12" clrIdx="4">
    <p:extLst>
      <p:ext uri="{19B8F6BF-5375-455C-9EA6-DF929625EA0E}">
        <p15:presenceInfo xmlns:p15="http://schemas.microsoft.com/office/powerpoint/2012/main" userId="S::kallodi@asds.net::f1a1f25d-5d7a-495c-99c1-53e30cb347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37939B"/>
    <a:srgbClr val="D9531E"/>
    <a:srgbClr val="47B5BD"/>
    <a:srgbClr val="FFEBC8"/>
    <a:srgbClr val="5D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9" autoAdjust="0"/>
    <p:restoredTop sz="94660"/>
  </p:normalViewPr>
  <p:slideViewPr>
    <p:cSldViewPr>
      <p:cViewPr varScale="1">
        <p:scale>
          <a:sx n="105" d="100"/>
          <a:sy n="105" d="100"/>
        </p:scale>
        <p:origin x="132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4E7F2869-9FB8-4566-BE18-18CF06930AEB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DF476D3D-862F-4F86-8FD9-C963246573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0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B5974C74-D1E4-488A-8ACD-84597F2DF99F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31" tIns="48116" rIns="96231" bIns="481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231" tIns="48116" rIns="96231" bIns="48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2D531062-46A7-4865-981D-1B6EE5C59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67-40F1-4398-BA33-FCB22670DD24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12192000" cy="1470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kern="0" dirty="0">
                <a:latin typeface="Calibri" pitchFamily="34" charset="0"/>
                <a:cs typeface="Calibri" pitchFamily="34" charset="0"/>
              </a:rPr>
              <a:t>Survey Work Group</a:t>
            </a:r>
            <a:br>
              <a:rPr lang="en-US" sz="3600" kern="0" dirty="0">
                <a:latin typeface="Calibri" pitchFamily="34" charset="0"/>
                <a:cs typeface="Calibri" pitchFamily="34" charset="0"/>
              </a:rPr>
            </a:br>
            <a:r>
              <a:rPr lang="en-US" sz="3600" kern="0" dirty="0">
                <a:latin typeface="Calibri" pitchFamily="34" charset="0"/>
                <a:cs typeface="Calibri" pitchFamily="34" charset="0"/>
              </a:rPr>
              <a:t>Consumer Survey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89886"/>
            <a:ext cx="12192000" cy="2057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tx1"/>
                </a:solidFill>
              </a:rPr>
              <a:t>Nazanin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Saedi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MD, Co-chair</a:t>
            </a:r>
            <a:br>
              <a:rPr lang="en-US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orange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900" y="2438400"/>
            <a:ext cx="41402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09800" y="9906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362200" y="11430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 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087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130" y="421987"/>
            <a:ext cx="745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Consumers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MOST 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bothered by…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600200"/>
            <a:ext cx="8991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Excess fat on any part of the body  </a:t>
            </a:r>
            <a:r>
              <a:rPr lang="en-US" sz="3200" b="1" dirty="0">
                <a:solidFill>
                  <a:srgbClr val="D9531E"/>
                </a:solidFill>
              </a:rPr>
              <a:t>77%</a:t>
            </a:r>
            <a:endParaRPr lang="en-US" b="1" dirty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dirty="0"/>
              <a:t>Excess fat under the chin or neck  </a:t>
            </a:r>
            <a:r>
              <a:rPr lang="en-US" sz="3200" b="1" dirty="0">
                <a:solidFill>
                  <a:srgbClr val="D9531E"/>
                </a:solidFill>
              </a:rPr>
              <a:t>70%</a:t>
            </a:r>
            <a:r>
              <a:rPr lang="en-US" sz="2800" b="1" dirty="0">
                <a:solidFill>
                  <a:srgbClr val="D9531E"/>
                </a:solidFill>
              </a:rPr>
              <a:t> </a:t>
            </a:r>
            <a:endParaRPr lang="en-US" sz="2400" b="1" dirty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dirty="0"/>
              <a:t>Skin texture and/or discoloration </a:t>
            </a:r>
            <a:r>
              <a:rPr lang="en-US" sz="3200" b="1" dirty="0">
                <a:solidFill>
                  <a:srgbClr val="D9531E"/>
                </a:solidFill>
              </a:rPr>
              <a:t>66%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000" dirty="0"/>
              <a:t>Lines and wrinkles around and under the eyes </a:t>
            </a:r>
            <a:r>
              <a:rPr lang="en-US" sz="3000" b="1" dirty="0">
                <a:solidFill>
                  <a:srgbClr val="D9531E"/>
                </a:solidFill>
              </a:rPr>
              <a:t>62</a:t>
            </a:r>
            <a:r>
              <a:rPr lang="en-US" sz="2800" b="1" dirty="0">
                <a:solidFill>
                  <a:srgbClr val="D9531E"/>
                </a:solidFill>
              </a:rPr>
              <a:t>%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Hair Loss </a:t>
            </a:r>
            <a:r>
              <a:rPr lang="en-US" sz="3000" b="1" dirty="0">
                <a:solidFill>
                  <a:srgbClr val="D9531E"/>
                </a:solidFill>
              </a:rPr>
              <a:t>60%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Excessive Sweating </a:t>
            </a:r>
            <a:r>
              <a:rPr lang="en-US" sz="3000" b="1" dirty="0">
                <a:solidFill>
                  <a:srgbClr val="D9531E"/>
                </a:solidFill>
              </a:rPr>
              <a:t>58% </a:t>
            </a:r>
            <a:r>
              <a:rPr lang="en-US" sz="2000" b="1" dirty="0">
                <a:solidFill>
                  <a:srgbClr val="37939B"/>
                </a:solidFill>
              </a:rPr>
              <a:t>*</a:t>
            </a:r>
          </a:p>
          <a:p>
            <a:pPr>
              <a:spcBef>
                <a:spcPts val="1200"/>
              </a:spcBef>
            </a:pPr>
            <a:r>
              <a:rPr lang="en-US" sz="2000" b="1" i="1" dirty="0">
                <a:solidFill>
                  <a:srgbClr val="37939B"/>
                </a:solidFill>
              </a:rPr>
              <a:t>      *New to the survey for 2021</a:t>
            </a:r>
          </a:p>
          <a:p>
            <a:pPr>
              <a:spcBef>
                <a:spcPts val="1200"/>
              </a:spcBef>
            </a:pPr>
            <a:endParaRPr lang="en-US" sz="2800" b="1" dirty="0">
              <a:solidFill>
                <a:srgbClr val="D9531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4800600" cy="32004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ounded Rectangle 4"/>
          <p:cNvSpPr/>
          <p:nvPr/>
        </p:nvSpPr>
        <p:spPr>
          <a:xfrm>
            <a:off x="6542894" y="4227582"/>
            <a:ext cx="2944006" cy="1381154"/>
          </a:xfrm>
          <a:prstGeom prst="roundRect">
            <a:avLst/>
          </a:prstGeom>
          <a:solidFill>
            <a:srgbClr val="47B5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Hair loss increased by 7% from 2019</a:t>
            </a:r>
            <a:r>
              <a:rPr lang="en-US" sz="24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22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04800"/>
            <a:ext cx="1173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</a:rPr>
              <a:t>Top     Procedures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consumers are 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considering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…</a:t>
            </a:r>
            <a:br>
              <a:rPr lang="en-US" sz="2400" b="1" dirty="0">
                <a:ln w="3175">
                  <a:noFill/>
                </a:ln>
                <a:solidFill>
                  <a:srgbClr val="37939B"/>
                </a:solidFill>
              </a:rPr>
            </a:br>
            <a:br>
              <a:rPr lang="en-US" sz="2000" b="1" dirty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52%</a:t>
            </a:r>
            <a:r>
              <a:rPr lang="en-US" sz="3200" b="1" dirty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 </a:t>
            </a:r>
            <a:r>
              <a:rPr lang="en-US" sz="2800" dirty="0">
                <a:ln w="3175">
                  <a:noFill/>
                </a:ln>
              </a:rPr>
              <a:t>Ultrasound, laser, light and radiofrequency</a:t>
            </a:r>
            <a:r>
              <a:rPr lang="en-US" sz="3200" dirty="0">
                <a:ln w="3175">
                  <a:noFill/>
                </a:ln>
              </a:rPr>
              <a:t> </a:t>
            </a:r>
            <a:r>
              <a:rPr lang="en-US" sz="2800" dirty="0">
                <a:ln w="3175">
                  <a:noFill/>
                </a:ln>
              </a:rPr>
              <a:t>treatments for skin 			tightening and wrinkles</a:t>
            </a:r>
            <a:endParaRPr lang="en-US" sz="2800" dirty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48%</a:t>
            </a:r>
            <a:r>
              <a:rPr lang="en-US" sz="2700" b="1" dirty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 </a:t>
            </a:r>
            <a:r>
              <a:rPr lang="en-US" sz="3200" b="1" dirty="0">
                <a:ln w="3175">
                  <a:noFill/>
                </a:ln>
              </a:rPr>
              <a:t> </a:t>
            </a:r>
            <a:r>
              <a:rPr lang="en-US" sz="2800" dirty="0">
                <a:ln w="3175">
                  <a:noFill/>
                </a:ln>
              </a:rPr>
              <a:t>Laser, light therapy to reduce facial redness, </a:t>
            </a:r>
            <a:br>
              <a:rPr lang="en-US" sz="2800" dirty="0">
                <a:ln w="3175">
                  <a:noFill/>
                </a:ln>
              </a:rPr>
            </a:br>
            <a:r>
              <a:rPr lang="en-US" sz="2800" dirty="0">
                <a:ln w="3175">
                  <a:noFill/>
                </a:ln>
              </a:rPr>
              <a:t>	improve skin tone or improve scars</a:t>
            </a:r>
            <a:endParaRPr lang="en-US" sz="2800" dirty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48%</a:t>
            </a:r>
            <a:r>
              <a:rPr lang="en-US" sz="3600" b="1" dirty="0">
                <a:ln w="3175">
                  <a:noFill/>
                </a:ln>
                <a:solidFill>
                  <a:srgbClr val="E48253"/>
                </a:solidFill>
              </a:rPr>
              <a:t>  </a:t>
            </a:r>
            <a:r>
              <a:rPr lang="en-US" sz="2800" dirty="0">
                <a:ln w="3175">
                  <a:noFill/>
                </a:ln>
              </a:rPr>
              <a:t>Injectable wrinkle-relaxers</a:t>
            </a:r>
            <a:endParaRPr lang="en-US" sz="2800" dirty="0">
              <a:ln w="3175">
                <a:noFill/>
              </a:ln>
              <a:solidFill>
                <a:srgbClr val="E48253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47%</a:t>
            </a:r>
            <a:r>
              <a:rPr lang="en-US" sz="3200" b="1" dirty="0">
                <a:ln w="3175">
                  <a:noFill/>
                </a:ln>
                <a:solidFill>
                  <a:srgbClr val="E48253"/>
                </a:solidFill>
              </a:rPr>
              <a:t>  </a:t>
            </a:r>
            <a:r>
              <a:rPr lang="en-US" sz="2800" dirty="0">
                <a:ln w="3175">
                  <a:noFill/>
                </a:ln>
              </a:rPr>
              <a:t>Body Sculpting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44%</a:t>
            </a:r>
            <a:r>
              <a:rPr lang="en-US" sz="3200" dirty="0">
                <a:ln w="3175">
                  <a:noFill/>
                </a:ln>
              </a:rPr>
              <a:t>	</a:t>
            </a:r>
            <a:r>
              <a:rPr lang="en-US" sz="2800" dirty="0">
                <a:ln w="3175">
                  <a:noFill/>
                </a:ln>
              </a:rPr>
              <a:t>Microdermabrasion</a:t>
            </a:r>
            <a:r>
              <a:rPr lang="en-US" sz="3200" dirty="0">
                <a:ln w="3175">
                  <a:noFill/>
                </a:ln>
              </a:rPr>
              <a:t> </a:t>
            </a:r>
            <a:endParaRPr lang="en-US" sz="2800" dirty="0">
              <a:ln w="3175">
                <a:noFill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4800"/>
            <a:ext cx="45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</a:rPr>
              <a:t>5</a:t>
            </a:r>
            <a:r>
              <a:rPr lang="en-US" sz="14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50792" y="7394955"/>
            <a:ext cx="2145792" cy="98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1625" y="8686800"/>
            <a:ext cx="3048000" cy="134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mid adult woman in bathrobe looking at mirror in hotel bathroom Stock Photo - 1045333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11527" r="21090" b="517"/>
          <a:stretch/>
        </p:blipFill>
        <p:spPr bwMode="auto">
          <a:xfrm>
            <a:off x="8153400" y="2514600"/>
            <a:ext cx="30745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A36B01C-0821-482D-8154-3E1DEBBD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722"/>
          <a:stretch/>
        </p:blipFill>
        <p:spPr bwMode="auto">
          <a:xfrm>
            <a:off x="152400" y="2278764"/>
            <a:ext cx="4648200" cy="36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70187"/>
            <a:ext cx="91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Why are consumers </a:t>
            </a:r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</a:rPr>
              <a:t>WAITING</a:t>
            </a:r>
            <a:r>
              <a:rPr lang="en-US" sz="3200" b="1" dirty="0">
                <a:ln w="3175">
                  <a:noFill/>
                </a:ln>
                <a:solidFill>
                  <a:srgbClr val="37939B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393" y="9144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Top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5400" b="1" dirty="0">
                <a:ln w="3175">
                  <a:noFill/>
                </a:ln>
                <a:solidFill>
                  <a:srgbClr val="D9531E"/>
                </a:solidFill>
              </a:rPr>
              <a:t>5</a:t>
            </a:r>
            <a:r>
              <a:rPr lang="en-US" sz="27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reasons:</a:t>
            </a:r>
            <a:endParaRPr lang="en-US" sz="3600" b="1" dirty="0">
              <a:ln w="3175">
                <a:solidFill>
                  <a:srgbClr val="D9531E"/>
                </a:solidFill>
              </a:ln>
              <a:solidFill>
                <a:srgbClr val="37939B"/>
              </a:solidFill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Cost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May be painful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May not get the results I’m looking for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Length of recovery time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Worried the change will be too radical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2017. </a:t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77200" y="1307567"/>
            <a:ext cx="3633788" cy="1551562"/>
          </a:xfrm>
          <a:prstGeom prst="roundRect">
            <a:avLst/>
          </a:prstGeom>
          <a:solidFill>
            <a:srgbClr val="47B5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First time “too radical of a change” made the top 5, reflective of the desire for a natural look.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84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81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What has the most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on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PRACTITIONER?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50441"/>
            <a:ext cx="8001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3</a:t>
            </a:r>
            <a:r>
              <a:rPr lang="en-US" sz="3600" b="1" dirty="0">
                <a:ln w="3175">
                  <a:noFill/>
                </a:ln>
              </a:rPr>
              <a:t> </a:t>
            </a:r>
            <a:r>
              <a:rPr lang="en-US" sz="3200" b="1" dirty="0">
                <a:ln w="3175">
                  <a:noFill/>
                </a:ln>
              </a:rPr>
              <a:t>of 11 factors influencing 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the selection of a practitioner:</a:t>
            </a:r>
            <a:br>
              <a:rPr lang="en-US" b="1" dirty="0">
                <a:ln w="3175">
                  <a:noFill/>
                </a:ln>
                <a:solidFill>
                  <a:srgbClr val="D9531E"/>
                </a:solidFill>
              </a:rPr>
            </a:br>
            <a:br>
              <a:rPr lang="en-US" b="1" dirty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44%</a:t>
            </a:r>
            <a:r>
              <a:rPr lang="en-US" sz="24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24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Price</a:t>
            </a:r>
            <a:endParaRPr lang="en-US" sz="28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36%</a:t>
            </a:r>
            <a:r>
              <a:rPr lang="en-US" sz="2800" b="1" dirty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sz="3200" b="1" dirty="0">
                <a:ln w="3175">
                  <a:noFill/>
                </a:ln>
              </a:rPr>
              <a:t>Level of Licensure of the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           Practitioner 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33% </a:t>
            </a:r>
            <a:r>
              <a:rPr lang="en-US" sz="2800" b="1" dirty="0">
                <a:ln w="3175">
                  <a:noFill/>
                </a:ln>
              </a:rPr>
              <a:t>	</a:t>
            </a:r>
            <a:r>
              <a:rPr lang="en-US" sz="3200" b="1" dirty="0">
                <a:ln w="3175">
                  <a:noFill/>
                </a:ln>
              </a:rPr>
              <a:t>Before and After Photos*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33% </a:t>
            </a:r>
            <a:r>
              <a:rPr lang="en-US" sz="2800" b="1" dirty="0">
                <a:ln w="3175">
                  <a:noFill/>
                </a:ln>
              </a:rPr>
              <a:t>	</a:t>
            </a:r>
            <a:r>
              <a:rPr lang="en-US" sz="3200" b="1" dirty="0">
                <a:ln w="3175">
                  <a:noFill/>
                </a:ln>
              </a:rPr>
              <a:t>Specialty the Physician is Board Certified </a:t>
            </a:r>
          </a:p>
          <a:p>
            <a:pPr>
              <a:spcBef>
                <a:spcPts val="1200"/>
              </a:spcBef>
            </a:pPr>
            <a:r>
              <a:rPr lang="en-US" sz="2400" b="1" i="1" dirty="0">
                <a:ln w="3175">
                  <a:noFill/>
                </a:ln>
                <a:solidFill>
                  <a:srgbClr val="37939B"/>
                </a:solidFill>
              </a:rPr>
              <a:t>                                                         *</a:t>
            </a:r>
            <a:r>
              <a:rPr lang="en-US" sz="2000" b="1" i="1" dirty="0">
                <a:ln w="3175">
                  <a:noFill/>
                </a:ln>
                <a:solidFill>
                  <a:srgbClr val="37939B"/>
                </a:solidFill>
              </a:rPr>
              <a:t>New for 2021</a:t>
            </a:r>
            <a:endParaRPr lang="en-US" b="1" i="1" dirty="0">
              <a:ln w="3175">
                <a:noFill/>
              </a:ln>
              <a:solidFill>
                <a:srgbClr val="37939B"/>
              </a:solidFill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t="7777" r="34446" b="25555"/>
          <a:stretch/>
        </p:blipFill>
        <p:spPr>
          <a:xfrm>
            <a:off x="7010400" y="1752600"/>
            <a:ext cx="4147820" cy="3505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22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CBDC8D2-E276-4511-8DFA-EE8169CF2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6883"/>
          <a:stretch/>
        </p:blipFill>
        <p:spPr bwMode="auto">
          <a:xfrm rot="10800000" flipH="1" flipV="1">
            <a:off x="183743" y="457200"/>
            <a:ext cx="3321457" cy="5470442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76200"/>
            <a:ext cx="9486526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n w="3175">
                  <a:noFill/>
                </a:ln>
                <a:solidFill>
                  <a:srgbClr val="37939B"/>
                </a:solidFill>
              </a:rPr>
              <a:t>Top </a:t>
            </a:r>
            <a:r>
              <a:rPr lang="en-US" sz="4800" b="1" dirty="0">
                <a:ln w="3175">
                  <a:noFill/>
                </a:ln>
                <a:solidFill>
                  <a:srgbClr val="D9531E"/>
                </a:solidFill>
              </a:rPr>
              <a:t>SATISFACTION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Ratings* </a:t>
            </a:r>
            <a:endParaRPr lang="en-US" sz="3200" b="1" dirty="0">
              <a:ln w="3175">
                <a:noFill/>
              </a:ln>
            </a:endParaRP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n w="3175">
                  <a:noFill/>
                </a:ln>
              </a:rPr>
              <a:t>Injectable wrinkle-relaxers 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n w="3175">
                  <a:noFill/>
                </a:ln>
              </a:rPr>
              <a:t>Injectable fillers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n w="3175">
                  <a:noFill/>
                </a:ln>
              </a:rPr>
              <a:t>Laser tattoo removal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n w="3175">
                  <a:noFill/>
                </a:ln>
              </a:rPr>
              <a:t>Vein Treatments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n w="3175">
                  <a:noFill/>
                </a:ln>
              </a:rPr>
              <a:t>Body Sculpting Treatments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n w="3175">
                  <a:noFill/>
                </a:ln>
              </a:rPr>
              <a:t>Microdermabrasion</a:t>
            </a:r>
            <a:br>
              <a:rPr lang="en-US" sz="3200" b="1" dirty="0">
                <a:ln w="3175">
                  <a:noFill/>
                </a:ln>
              </a:rPr>
            </a:b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		</a:t>
            </a:r>
          </a:p>
          <a:p>
            <a:pPr marL="120650">
              <a:spcBef>
                <a:spcPts val="1800"/>
              </a:spcBef>
            </a:pPr>
            <a:r>
              <a:rPr lang="en-US" sz="24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		</a:t>
            </a:r>
            <a:endParaRPr lang="en-US" sz="24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313" y="5345669"/>
            <a:ext cx="401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rgbClr val="37939B"/>
                </a:solidFill>
              </a:rPr>
              <a:t>*95% or higher</a:t>
            </a:r>
            <a:endParaRPr lang="en-US" sz="2400" b="1" dirty="0">
              <a:ln w="3175">
                <a:noFill/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6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1969" y="220354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Monthly Cost on Personal 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SKIN CARE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Products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69" y="990600"/>
            <a:ext cx="10058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</a:rPr>
              <a:t>Most popular price ranges for monthly consumer spending on skin care products.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	32%</a:t>
            </a:r>
            <a:r>
              <a:rPr lang="en-US" sz="2000" b="1" dirty="0">
                <a:ln w="3175">
                  <a:noFill/>
                </a:ln>
                <a:solidFill>
                  <a:srgbClr val="D9531E"/>
                </a:solidFill>
              </a:rPr>
              <a:t>        </a:t>
            </a:r>
            <a:r>
              <a:rPr lang="en-US" sz="3200" b="1" dirty="0">
                <a:ln w="3175">
                  <a:noFill/>
                </a:ln>
              </a:rPr>
              <a:t>$1 - $50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	31%</a:t>
            </a:r>
            <a:r>
              <a:rPr lang="en-US" sz="2000" b="1" dirty="0">
                <a:ln w="3175">
                  <a:noFill/>
                </a:ln>
                <a:solidFill>
                  <a:srgbClr val="D9531E"/>
                </a:solidFill>
              </a:rPr>
              <a:t>  	      </a:t>
            </a:r>
            <a:r>
              <a:rPr lang="en-US" sz="6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$51 - $100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	20%</a:t>
            </a:r>
            <a:r>
              <a:rPr lang="en-US" sz="20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>
                <a:ln w="3175">
                  <a:noFill/>
                </a:ln>
                <a:solidFill>
                  <a:srgbClr val="D9531E"/>
                </a:solidFill>
              </a:rPr>
              <a:t>         </a:t>
            </a:r>
            <a:r>
              <a:rPr lang="en-US" sz="3200" b="1" dirty="0">
                <a:ln w="3175">
                  <a:noFill/>
                </a:ln>
              </a:rPr>
              <a:t>$101 - $150</a:t>
            </a: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2017. </a:t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  <p:pic>
        <p:nvPicPr>
          <p:cNvPr id="4" name="Picture 3" descr="A person looking at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71AB962C-35F4-450E-A28F-C89467CD4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0" t="8889" r="22593" b="3333"/>
          <a:stretch/>
        </p:blipFill>
        <p:spPr>
          <a:xfrm>
            <a:off x="7416169" y="1838493"/>
            <a:ext cx="3124200" cy="36283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219200" y="4493307"/>
            <a:ext cx="3886200" cy="1140078"/>
          </a:xfrm>
          <a:prstGeom prst="roundRect">
            <a:avLst/>
          </a:prstGeom>
          <a:solidFill>
            <a:srgbClr val="47B5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$101-150 range increased 18% since 2019.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95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4" r="15654"/>
          <a:stretch/>
        </p:blipFill>
        <p:spPr>
          <a:xfrm>
            <a:off x="8001000" y="1280260"/>
            <a:ext cx="3962400" cy="3832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5859" y="2286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The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800" b="1" dirty="0">
                <a:ln w="3175">
                  <a:noFill/>
                </a:ln>
                <a:solidFill>
                  <a:srgbClr val="D9531E"/>
                </a:solidFill>
              </a:rPr>
              <a:t>SOCIAL MEDIA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Channels</a:t>
            </a:r>
            <a:endParaRPr lang="en-US" sz="40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1867748"/>
            <a:ext cx="3429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3</a:t>
            </a:r>
            <a:r>
              <a:rPr lang="en-US" sz="3600" b="1" dirty="0">
                <a:ln w="3175">
                  <a:noFill/>
                </a:ln>
              </a:rPr>
              <a:t> platforms: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21%    </a:t>
            </a:r>
            <a:r>
              <a:rPr lang="en-US" sz="3600" b="1" dirty="0">
                <a:ln w="3175">
                  <a:noFill/>
                </a:ln>
              </a:rPr>
              <a:t>Facebook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19%    </a:t>
            </a:r>
            <a:r>
              <a:rPr lang="en-US" sz="3600" b="1" dirty="0">
                <a:ln w="3175">
                  <a:noFill/>
                </a:ln>
              </a:rPr>
              <a:t>YouTube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17%    </a:t>
            </a:r>
            <a:r>
              <a:rPr lang="en-US" sz="3600" b="1" dirty="0">
                <a:ln w="3175">
                  <a:noFill/>
                </a:ln>
              </a:rPr>
              <a:t>Instagram</a:t>
            </a: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7787" y="1752600"/>
            <a:ext cx="3962400" cy="3245158"/>
          </a:xfrm>
          <a:prstGeom prst="roundRect">
            <a:avLst/>
          </a:prstGeom>
          <a:solidFill>
            <a:srgbClr val="37939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52% </a:t>
            </a:r>
            <a:r>
              <a:rPr lang="en-US" sz="2600" b="1" dirty="0"/>
              <a:t>of consumers say a provider’s social media presence impacts their decision to schedule an appointment – a </a:t>
            </a:r>
          </a:p>
          <a:p>
            <a:pPr algn="ctr"/>
            <a:r>
              <a:rPr lang="en-US" sz="2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9% increase over 2019</a:t>
            </a:r>
            <a:r>
              <a:rPr lang="en-US" sz="2600" b="1" dirty="0"/>
              <a:t>.</a:t>
            </a:r>
          </a:p>
        </p:txBody>
      </p:sp>
      <p:sp>
        <p:nvSpPr>
          <p:cNvPr id="3" name="AutoShape 4" descr="Social Media Clipart PNG Images, Free Transparent Social Media Clipart 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0" descr="Conduct An Audit - Social Media Clip Art Png - 417x376 PNG Download - PNGk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8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What 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DIGITAL SOURCES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influence skin health decisions?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5943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4</a:t>
            </a:r>
            <a:r>
              <a:rPr lang="en-US" sz="3600" b="1" dirty="0">
                <a:ln w="3175">
                  <a:noFill/>
                </a:ln>
              </a:rPr>
              <a:t> sources: </a:t>
            </a:r>
            <a:endParaRPr lang="en-US" sz="2600" b="1" dirty="0">
              <a:ln w="3175">
                <a:noFill/>
              </a:ln>
            </a:endParaRPr>
          </a:p>
          <a:p>
            <a:endParaRPr lang="en-US" sz="3200" b="1" dirty="0">
              <a:ln w="3175">
                <a:noFill/>
              </a:ln>
              <a:solidFill>
                <a:srgbClr val="D9531E"/>
              </a:solidFill>
            </a:endParaRPr>
          </a:p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15%</a:t>
            </a:r>
            <a:r>
              <a:rPr lang="en-US" b="1" dirty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2800" b="1" dirty="0">
                <a:ln w="3175">
                  <a:noFill/>
                </a:ln>
              </a:rPr>
              <a:t>Facebook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12%</a:t>
            </a:r>
            <a:r>
              <a:rPr lang="en-US" b="1" dirty="0">
                <a:ln w="3175">
                  <a:noFill/>
                </a:ln>
                <a:solidFill>
                  <a:srgbClr val="D9531E"/>
                </a:solidFill>
              </a:rPr>
              <a:t>   </a:t>
            </a:r>
            <a:r>
              <a:rPr lang="en-US" sz="16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5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2800" b="1" dirty="0">
                <a:ln w="3175">
                  <a:noFill/>
                </a:ln>
              </a:rPr>
              <a:t>Physicians Website</a:t>
            </a:r>
            <a:endParaRPr lang="en-US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11%</a:t>
            </a:r>
            <a:r>
              <a:rPr lang="en-US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9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200" b="1" dirty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2800" b="1" dirty="0">
                <a:ln w="3175">
                  <a:noFill/>
                </a:ln>
              </a:rPr>
              <a:t>YouTube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10%   </a:t>
            </a:r>
            <a:r>
              <a:rPr lang="en-US" sz="2800" b="1" dirty="0">
                <a:ln w="3175">
                  <a:noFill/>
                </a:ln>
              </a:rPr>
              <a:t>Instagram</a:t>
            </a:r>
          </a:p>
          <a:p>
            <a:pPr>
              <a:spcBef>
                <a:spcPts val="1200"/>
              </a:spcBef>
            </a:pP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A1068E3-8A77-4BBA-82AC-0D27F1DD1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r="5426" b="14606"/>
          <a:stretch/>
        </p:blipFill>
        <p:spPr bwMode="auto">
          <a:xfrm>
            <a:off x="7888679" y="1839938"/>
            <a:ext cx="3984548" cy="20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370031" y="2212291"/>
            <a:ext cx="3505200" cy="2978288"/>
          </a:xfrm>
          <a:prstGeom prst="roundRect">
            <a:avLst/>
          </a:prstGeom>
          <a:solidFill>
            <a:srgbClr val="37939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78% </a:t>
            </a:r>
            <a:r>
              <a:rPr lang="en-US" sz="2600" b="1" dirty="0"/>
              <a:t>of consumers follow the social media of the provider they are seeing or considering seeing – a </a:t>
            </a:r>
            <a:r>
              <a:rPr lang="en-US" sz="2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38% jump from 2019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" y="228600"/>
            <a:ext cx="11887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Does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SOCIAL </a:t>
            </a:r>
            <a:r>
              <a:rPr lang="en-US" sz="4800" b="1" dirty="0">
                <a:ln w="3175">
                  <a:noFill/>
                </a:ln>
                <a:solidFill>
                  <a:srgbClr val="D9531E"/>
                </a:solidFill>
              </a:rPr>
              <a:t>MEDIA </a:t>
            </a:r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b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PROCEDURES and SKIN CARE purchases?</a:t>
            </a:r>
            <a:endParaRPr lang="en-US" sz="48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9372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     Digital conversations are impacting </a:t>
            </a:r>
            <a:b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                 consumer behavior.</a:t>
            </a:r>
          </a:p>
          <a:p>
            <a:b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	31%   </a:t>
            </a:r>
            <a:r>
              <a:rPr lang="en-US" sz="4000" b="1" dirty="0">
                <a:ln w="3175">
                  <a:noFill/>
                </a:ln>
              </a:rPr>
              <a:t>Skin Care    </a:t>
            </a:r>
            <a:r>
              <a:rPr lang="en-US" sz="3200" b="1" dirty="0">
                <a:ln w="3175">
                  <a:noFill/>
                </a:ln>
              </a:rPr>
              <a:t>(Top 3 Influencers)</a:t>
            </a:r>
          </a:p>
          <a:p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	23%   </a:t>
            </a:r>
            <a:r>
              <a:rPr lang="en-US" sz="4000" b="1" dirty="0">
                <a:ln w="3175">
                  <a:noFill/>
                </a:ln>
              </a:rPr>
              <a:t>Procedures  </a:t>
            </a:r>
            <a:r>
              <a:rPr lang="en-US" sz="3200" b="1" dirty="0">
                <a:ln w="3175">
                  <a:noFill/>
                </a:ln>
              </a:rPr>
              <a:t>(Top 3 Influencers)</a:t>
            </a:r>
            <a:b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</a:br>
            <a:endParaRPr lang="en-US" sz="3200" b="1" dirty="0">
              <a:ln w="3175">
                <a:noFill/>
              </a:ln>
            </a:endParaRPr>
          </a:p>
          <a:p>
            <a:r>
              <a:rPr lang="en-US" sz="24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endParaRPr lang="en-US" sz="28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/>
          <a:stretch/>
        </p:blipFill>
        <p:spPr bwMode="auto">
          <a:xfrm>
            <a:off x="8229600" y="1905000"/>
            <a:ext cx="3505200" cy="21000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5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17D0927-1037-405E-9838-A85CAFCDA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"/>
          <a:stretch/>
        </p:blipFill>
        <p:spPr bwMode="auto">
          <a:xfrm>
            <a:off x="7622443" y="2819400"/>
            <a:ext cx="4318000" cy="29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3810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What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rate and review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sites are most utilized?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776" y="1193543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</a:rPr>
              <a:t>Top</a:t>
            </a:r>
            <a:r>
              <a:rPr lang="en-US" sz="3200" b="1" dirty="0">
                <a:ln w="3175">
                  <a:noFill/>
                </a:ln>
              </a:rPr>
              <a:t> </a:t>
            </a:r>
            <a:r>
              <a:rPr lang="en-US" sz="5400" b="1" dirty="0">
                <a:ln w="3175">
                  <a:noFill/>
                </a:ln>
              </a:rPr>
              <a:t>5</a:t>
            </a:r>
            <a:r>
              <a:rPr lang="en-US" sz="2700" b="1" dirty="0">
                <a:ln w="3175">
                  <a:noFill/>
                </a:ln>
              </a:rPr>
              <a:t> </a:t>
            </a:r>
            <a:r>
              <a:rPr lang="en-US" sz="3600" b="1" dirty="0">
                <a:ln w="3175">
                  <a:noFill/>
                </a:ln>
              </a:rPr>
              <a:t>sites visited:</a:t>
            </a:r>
            <a:endParaRPr lang="en-US" sz="3600" b="1" dirty="0">
              <a:ln w="3175">
                <a:solidFill>
                  <a:srgbClr val="D9531E"/>
                </a:solidFill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D9531E"/>
                </a:solidFill>
                <a:cs typeface="Calibri" pitchFamily="34" charset="0"/>
              </a:rPr>
              <a:t>20% </a:t>
            </a:r>
            <a:r>
              <a:rPr lang="en-US" sz="3200" b="1" dirty="0">
                <a:cs typeface="Calibri" pitchFamily="34" charset="0"/>
              </a:rPr>
              <a:t>Facebook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D9531E"/>
                </a:solidFill>
                <a:cs typeface="Calibri" pitchFamily="34" charset="0"/>
              </a:rPr>
              <a:t>14% </a:t>
            </a:r>
            <a:r>
              <a:rPr lang="en-US" sz="3200" b="1" dirty="0">
                <a:cs typeface="Calibri" pitchFamily="34" charset="0"/>
              </a:rPr>
              <a:t>Physician Website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D9531E"/>
                </a:solidFill>
                <a:cs typeface="Calibri" pitchFamily="34" charset="0"/>
              </a:rPr>
              <a:t>13% </a:t>
            </a:r>
            <a:r>
              <a:rPr lang="en-US" sz="3200" b="1" dirty="0">
                <a:cs typeface="Calibri" pitchFamily="34" charset="0"/>
              </a:rPr>
              <a:t>WebMD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D9531E"/>
                </a:solidFill>
                <a:cs typeface="Calibri" pitchFamily="34" charset="0"/>
              </a:rPr>
              <a:t> 9% </a:t>
            </a:r>
            <a:r>
              <a:rPr lang="en-US" sz="3200" b="1" dirty="0">
                <a:cs typeface="Calibri" pitchFamily="34" charset="0"/>
              </a:rPr>
              <a:t>Doctor.com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D9531E"/>
                </a:solidFill>
                <a:cs typeface="Calibri" pitchFamily="34" charset="0"/>
              </a:rPr>
              <a:t> 9% </a:t>
            </a:r>
            <a:r>
              <a:rPr lang="en-US" sz="3200" b="1" dirty="0">
                <a:cs typeface="Calibri" pitchFamily="34" charset="0"/>
              </a:rPr>
              <a:t>Healthgrades</a:t>
            </a:r>
            <a:r>
              <a:rPr lang="en-US" sz="3200" b="1" dirty="0">
                <a:solidFill>
                  <a:srgbClr val="D9531E"/>
                </a:solidFill>
                <a:cs typeface="Calibri" pitchFamily="34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1436670"/>
            <a:ext cx="3200400" cy="3668730"/>
          </a:xfrm>
          <a:prstGeom prst="roundRect">
            <a:avLst/>
          </a:prstGeom>
          <a:solidFill>
            <a:srgbClr val="37939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83%</a:t>
            </a:r>
          </a:p>
          <a:p>
            <a:pPr algn="ctr"/>
            <a:r>
              <a:rPr lang="en-US" sz="2600" b="1" dirty="0"/>
              <a:t>of consumers say rate &amp; review sites impact their decision on a cosmetic procedure provider – </a:t>
            </a:r>
            <a:r>
              <a:rPr lang="en-US" sz="2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16% increase from 2019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ctr"/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81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9705"/>
            <a:ext cx="11125200" cy="1020762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Calibri" pitchFamily="34" charset="0"/>
              </a:rPr>
              <a:t>Work Group Members</a:t>
            </a:r>
            <a:endParaRPr lang="en-US" sz="3800" dirty="0"/>
          </a:p>
        </p:txBody>
      </p:sp>
      <p:pic>
        <p:nvPicPr>
          <p:cNvPr id="4" name="Picture 3" descr="orange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25562"/>
            <a:ext cx="41402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838200" y="1447800"/>
            <a:ext cx="10972800" cy="35702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95288" indent="-395288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Diane </a:t>
            </a:r>
            <a:r>
              <a:rPr lang="en-US" sz="2800" dirty="0" err="1">
                <a:latin typeface="Calibri" pitchFamily="34" charset="0"/>
              </a:rPr>
              <a:t>Berson</a:t>
            </a:r>
            <a:r>
              <a:rPr lang="en-US" sz="2800" dirty="0">
                <a:latin typeface="Calibri" pitchFamily="34" charset="0"/>
              </a:rPr>
              <a:t>, MD, </a:t>
            </a:r>
            <a:r>
              <a:rPr lang="en-US" sz="2800" i="1" dirty="0">
                <a:latin typeface="Calibri" pitchFamily="34" charset="0"/>
              </a:rPr>
              <a:t>Chair </a:t>
            </a: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/>
              <a:t>Nazanin</a:t>
            </a:r>
            <a:r>
              <a:rPr lang="en-US" sz="2800" dirty="0"/>
              <a:t> </a:t>
            </a:r>
            <a:r>
              <a:rPr lang="en-US" sz="2800" dirty="0" err="1"/>
              <a:t>Saedi</a:t>
            </a:r>
            <a:r>
              <a:rPr lang="en-US" sz="2800" dirty="0">
                <a:latin typeface="Calibri" pitchFamily="34" charset="0"/>
              </a:rPr>
              <a:t>, MD, </a:t>
            </a:r>
            <a:r>
              <a:rPr lang="en-US" sz="2800" i="1" dirty="0">
                <a:latin typeface="Calibri" pitchFamily="34" charset="0"/>
              </a:rPr>
              <a:t>Co-Chair</a:t>
            </a: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Charles Sola, MD</a:t>
            </a: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Eric Bernstein, MD</a:t>
            </a: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Hayley Goldbach, MD</a:t>
            </a: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endParaRPr lang="en-US" sz="2800" dirty="0"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F6633"/>
              </a:buClr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1384027"/>
            <a:ext cx="545592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Sheila </a:t>
            </a:r>
            <a:r>
              <a:rPr lang="en-US" sz="2800" dirty="0" err="1">
                <a:latin typeface="Calibri" pitchFamily="34" charset="0"/>
              </a:rPr>
              <a:t>Farhang</a:t>
            </a:r>
            <a:r>
              <a:rPr lang="en-US" sz="2800" dirty="0">
                <a:latin typeface="Calibri" pitchFamily="34" charset="0"/>
              </a:rPr>
              <a:t>, MD</a:t>
            </a:r>
            <a:endParaRPr lang="en-US" sz="2800" dirty="0"/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/>
              <a:t>Rawaa</a:t>
            </a:r>
            <a:r>
              <a:rPr lang="en-US" sz="2800" dirty="0"/>
              <a:t> </a:t>
            </a:r>
            <a:r>
              <a:rPr lang="en-US" sz="2800" dirty="0" err="1"/>
              <a:t>Almukhtar</a:t>
            </a:r>
            <a:r>
              <a:rPr lang="en-US" sz="2800" dirty="0"/>
              <a:t>, MD </a:t>
            </a: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latin typeface="Calibri" pitchFamily="34" charset="0"/>
              </a:rPr>
              <a:t>Niquette</a:t>
            </a:r>
            <a:r>
              <a:rPr lang="en-US" sz="2800" dirty="0">
                <a:latin typeface="Calibri" pitchFamily="34" charset="0"/>
              </a:rPr>
              <a:t> Hunt, </a:t>
            </a:r>
            <a:r>
              <a:rPr lang="en-US" sz="2800" dirty="0" err="1">
                <a:latin typeface="Calibri" pitchFamily="34" charset="0"/>
              </a:rPr>
              <a:t>Candesant</a:t>
            </a:r>
            <a:endParaRPr lang="en-US" sz="2800" dirty="0">
              <a:latin typeface="Calibri" pitchFamily="34" charset="0"/>
            </a:endParaRPr>
          </a:p>
          <a:p>
            <a:pPr marL="400050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Jim Hartman, </a:t>
            </a:r>
            <a:r>
              <a:rPr lang="en-US" sz="2800" dirty="0" err="1">
                <a:latin typeface="Calibri" pitchFamily="34" charset="0"/>
              </a:rPr>
              <a:t>Hugel</a:t>
            </a:r>
            <a:r>
              <a:rPr lang="en-US" sz="2800" dirty="0">
                <a:latin typeface="Calibri" pitchFamily="34" charset="0"/>
              </a:rPr>
              <a:t> Aesthetics</a:t>
            </a:r>
          </a:p>
          <a:p>
            <a:pPr marL="403225" indent="-403225">
              <a:buClr>
                <a:srgbClr val="FF6633"/>
              </a:buClr>
              <a:buFont typeface="Wingdings" pitchFamily="2" charset="2"/>
              <a:buChar char="Ø"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861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41" y="0"/>
            <a:ext cx="8433581" cy="990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37939B"/>
                </a:solidFill>
                <a:latin typeface="Georgia" pitchFamily="18" charset="0"/>
                <a:cs typeface="Gill Sans"/>
              </a:rPr>
              <a:t> </a:t>
            </a:r>
            <a:r>
              <a:rPr lang="en-US" b="1" dirty="0">
                <a:solidFill>
                  <a:srgbClr val="37939B"/>
                </a:solidFill>
                <a:latin typeface="+mn-lt"/>
                <a:cs typeface="Gill Sans"/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55" y="685800"/>
            <a:ext cx="11665057" cy="51623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Dermatologists are ranked as the </a:t>
            </a:r>
            <a:r>
              <a:rPr lang="en-US" sz="2700" u="sng" dirty="0">
                <a:solidFill>
                  <a:schemeClr val="accent6">
                    <a:lumMod val="75000"/>
                  </a:schemeClr>
                </a:solidFill>
              </a:rPr>
              <a:t>No.1 influencer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700" dirty="0"/>
              <a:t>on whether to have a </a:t>
            </a:r>
            <a:r>
              <a:rPr lang="en-US" sz="2700" b="1" dirty="0"/>
              <a:t>cosmetic procedure </a:t>
            </a:r>
            <a:r>
              <a:rPr lang="en-US" sz="2700" dirty="0"/>
              <a:t>and for </a:t>
            </a:r>
            <a:r>
              <a:rPr lang="en-US" sz="2700" b="1" dirty="0"/>
              <a:t>skin care </a:t>
            </a:r>
            <a:r>
              <a:rPr lang="en-US" sz="2700" dirty="0"/>
              <a:t>decisions.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700" u="sng" dirty="0">
                <a:solidFill>
                  <a:schemeClr val="accent6">
                    <a:lumMod val="75000"/>
                  </a:schemeClr>
                </a:solidFill>
              </a:rPr>
              <a:t>Level of licensure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700" dirty="0"/>
              <a:t>and </a:t>
            </a:r>
            <a:r>
              <a:rPr lang="en-US" sz="2700" u="sng" dirty="0">
                <a:solidFill>
                  <a:srgbClr val="E46C0A"/>
                </a:solidFill>
              </a:rPr>
              <a:t>specialty a physician is board certified</a:t>
            </a:r>
            <a:r>
              <a:rPr lang="en-US" sz="2700" dirty="0"/>
              <a:t> ranked as top factors influencing the selection of a practitioner. 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700" dirty="0"/>
              <a:t>Of dermatologist physician of choice, more than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66% were an </a:t>
            </a:r>
            <a:r>
              <a:rPr lang="en-US" sz="2700" u="sng" dirty="0">
                <a:solidFill>
                  <a:schemeClr val="accent6">
                    <a:lumMod val="75000"/>
                  </a:schemeClr>
                </a:solidFill>
              </a:rPr>
              <a:t>ASDS member</a:t>
            </a:r>
            <a:r>
              <a:rPr lang="en-US" sz="2700" dirty="0"/>
              <a:t>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Almost </a:t>
            </a:r>
            <a:r>
              <a:rPr lang="en-US" sz="2700" u="sng" dirty="0">
                <a:solidFill>
                  <a:schemeClr val="accent6">
                    <a:lumMod val="75000"/>
                  </a:schemeClr>
                </a:solidFill>
              </a:rPr>
              <a:t>70% of consumers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700" dirty="0"/>
              <a:t>are considering cosmetic procedures.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700" u="sng" dirty="0">
                <a:solidFill>
                  <a:schemeClr val="accent6">
                    <a:lumMod val="75000"/>
                  </a:schemeClr>
                </a:solidFill>
              </a:rPr>
              <a:t>Social media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700" u="sng" dirty="0">
                <a:solidFill>
                  <a:schemeClr val="accent6">
                    <a:lumMod val="75000"/>
                  </a:schemeClr>
                </a:solidFill>
              </a:rPr>
              <a:t>rate and review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sites continue to grow influence </a:t>
            </a:r>
            <a:r>
              <a:rPr lang="en-US" sz="2700" dirty="0"/>
              <a:t>for consumers becoming patients.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700" dirty="0"/>
              <a:t>A </a:t>
            </a:r>
            <a:r>
              <a:rPr lang="en-US" sz="2700" u="sng" dirty="0">
                <a:solidFill>
                  <a:srgbClr val="E46C0A"/>
                </a:solidFill>
              </a:rPr>
              <a:t>provider’s social media presence</a:t>
            </a:r>
            <a:r>
              <a:rPr lang="en-US" sz="2700" dirty="0">
                <a:solidFill>
                  <a:srgbClr val="E46C0A"/>
                </a:solidFill>
              </a:rPr>
              <a:t> </a:t>
            </a:r>
            <a:r>
              <a:rPr lang="en-US" sz="2700" dirty="0"/>
              <a:t>is an increasing factor in consumers provider selection.</a:t>
            </a:r>
            <a:endParaRPr lang="en-US" sz="2800" dirty="0"/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12492" r="1678" b="476"/>
          <a:stretch/>
        </p:blipFill>
        <p:spPr bwMode="auto">
          <a:xfrm>
            <a:off x="228600" y="1468192"/>
            <a:ext cx="71374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09800" y="9144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362200" y="11430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48400" y="-182560"/>
            <a:ext cx="6362884" cy="264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37939B"/>
                </a:solidFill>
                <a:latin typeface="+mn-lt"/>
                <a:cs typeface="Gill Sans"/>
              </a:rPr>
              <a:t>2021</a:t>
            </a:r>
            <a:r>
              <a:rPr lang="en-US" sz="6000" dirty="0">
                <a:latin typeface="Gill Sans"/>
                <a:cs typeface="Gill Sans"/>
              </a:rPr>
              <a:t> </a:t>
            </a:r>
            <a:br>
              <a:rPr lang="en-US" sz="4000" dirty="0">
                <a:latin typeface="Gill Sans"/>
                <a:cs typeface="Gill Sans"/>
              </a:rPr>
            </a:br>
            <a:r>
              <a:rPr lang="en-US" sz="4000" dirty="0">
                <a:cs typeface="Gill Sans"/>
              </a:rPr>
              <a:t>ASDS Consumer Survey </a:t>
            </a:r>
            <a:br>
              <a:rPr lang="en-US" sz="3600" dirty="0">
                <a:cs typeface="Gill Sans"/>
              </a:rPr>
            </a:br>
            <a:r>
              <a:rPr lang="en-US" sz="2590" dirty="0">
                <a:cs typeface="Gill Sans"/>
              </a:rPr>
              <a:t>on Cosmetic Dermatologic Procedures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33581" cy="122436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37939B"/>
                </a:solidFill>
                <a:latin typeface="Georgia" pitchFamily="18" charset="0"/>
                <a:cs typeface="Gill Sans"/>
              </a:rPr>
              <a:t> </a:t>
            </a:r>
            <a:r>
              <a:rPr lang="en-US" sz="5400" b="1" dirty="0">
                <a:solidFill>
                  <a:srgbClr val="37939B"/>
                </a:solidFill>
                <a:latin typeface="+mn-lt"/>
                <a:cs typeface="Gill Sans"/>
              </a:rPr>
              <a:t>Methodology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6858000" cy="51623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600" dirty="0">
                <a:latin typeface="Gill Sans"/>
              </a:rPr>
              <a:t>Developed by ASDS Survey Work Group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600" dirty="0">
                <a:latin typeface="Gill Sans"/>
              </a:rPr>
              <a:t>Online survey fielded by PureSpectrum</a:t>
            </a:r>
            <a:br>
              <a:rPr lang="en-US" sz="2600" dirty="0">
                <a:latin typeface="Gill Sans"/>
              </a:rPr>
            </a:br>
            <a:r>
              <a:rPr lang="en-US" sz="2600" dirty="0">
                <a:latin typeface="Gill Sans"/>
              </a:rPr>
              <a:t>Oct. 20, 2021, to Nov. 9, 2021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600" dirty="0">
                <a:latin typeface="Gill Sans"/>
              </a:rPr>
              <a:t>3,527</a:t>
            </a:r>
            <a:r>
              <a:rPr lang="en-US" sz="2600" dirty="0">
                <a:solidFill>
                  <a:srgbClr val="FF0000"/>
                </a:solidFill>
                <a:latin typeface="Gill Sans"/>
              </a:rPr>
              <a:t> </a:t>
            </a:r>
            <a:r>
              <a:rPr lang="en-US" sz="2600" dirty="0">
                <a:latin typeface="Gill Sans"/>
              </a:rPr>
              <a:t>respondents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600" dirty="0">
                <a:latin typeface="Gill Sans"/>
              </a:rPr>
              <a:t>Survey split in four parts with some overlapping questions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BEFFD9-FAA4-4C04-B36E-085559012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r="3914"/>
          <a:stretch/>
        </p:blipFill>
        <p:spPr bwMode="auto">
          <a:xfrm>
            <a:off x="6705600" y="1681008"/>
            <a:ext cx="5296037" cy="40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5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" y="228600"/>
            <a:ext cx="11887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Who has the most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on having</a:t>
            </a:r>
          </a:p>
          <a:p>
            <a:pPr algn="ctr"/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a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PROCEDURE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and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SKIN CARE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purchases?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6" y="3358562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DERMATOLOGISTS Ranked No. 1</a:t>
            </a: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26" y="2096678"/>
            <a:ext cx="7764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175">
                  <a:noFill/>
                </a:ln>
              </a:rPr>
              <a:t>Out of 16 factors </a:t>
            </a:r>
            <a:br>
              <a:rPr lang="en-US" sz="3600" b="1" dirty="0">
                <a:ln w="3175">
                  <a:noFill/>
                </a:ln>
              </a:rPr>
            </a:br>
            <a:r>
              <a:rPr lang="en-US" sz="4000" b="1" dirty="0">
                <a:ln w="3175">
                  <a:noFill/>
                </a:ln>
              </a:rPr>
              <a:t>influencing</a:t>
            </a:r>
            <a:r>
              <a:rPr lang="en-US" sz="3600" b="1" dirty="0">
                <a:ln w="3175">
                  <a:noFill/>
                </a:ln>
              </a:rPr>
              <a:t> these decisions,</a:t>
            </a:r>
            <a:endParaRPr lang="en-US" sz="24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4" name="Picture 3" descr="Two people shaking hands&#10;&#10;Description automatically generated">
            <a:extLst>
              <a:ext uri="{FF2B5EF4-FFF2-40B4-BE49-F238E27FC236}">
                <a16:creationId xmlns:a16="http://schemas.microsoft.com/office/drawing/2014/main" id="{E3FAACF1-3257-4788-AB73-E1124CEE5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032805"/>
            <a:ext cx="3048000" cy="33965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857498" y="4527771"/>
            <a:ext cx="3048000" cy="1085907"/>
          </a:xfrm>
          <a:prstGeom prst="roundRect">
            <a:avLst/>
          </a:prstGeom>
          <a:solidFill>
            <a:srgbClr val="47B5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#1 ranking in 3 consecutive surveys!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33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0048" y="1628236"/>
            <a:ext cx="617220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3175">
                  <a:noFill/>
                </a:ln>
              </a:rPr>
              <a:t>Injectable wrinkle-relaxers</a:t>
            </a:r>
          </a:p>
          <a:p>
            <a:endParaRPr lang="en-US" sz="2000" b="1" dirty="0">
              <a:ln w="3175">
                <a:noFill/>
              </a:ln>
            </a:endParaRPr>
          </a:p>
          <a:p>
            <a:r>
              <a:rPr lang="en-US" sz="2000" b="1" dirty="0">
                <a:ln w="3175">
                  <a:noFill/>
                </a:ln>
              </a:rPr>
              <a:t>Laser / light therapy for skin redness, tone and scars </a:t>
            </a:r>
            <a:br>
              <a:rPr lang="en-US" sz="2000" b="1" dirty="0">
                <a:ln w="3175">
                  <a:noFill/>
                </a:ln>
              </a:rPr>
            </a:br>
            <a:br>
              <a:rPr lang="en-US" sz="2000" b="1" dirty="0">
                <a:ln w="3175">
                  <a:noFill/>
                </a:ln>
              </a:rPr>
            </a:br>
            <a:r>
              <a:rPr lang="en-US" sz="2000" b="1" dirty="0">
                <a:ln w="3175">
                  <a:noFill/>
                </a:ln>
              </a:rPr>
              <a:t>Laser/ light therapy for skin tightening</a:t>
            </a:r>
          </a:p>
          <a:p>
            <a:endParaRPr lang="en-US" sz="2000" b="1" dirty="0">
              <a:ln w="3175">
                <a:noFill/>
              </a:ln>
            </a:endParaRPr>
          </a:p>
          <a:p>
            <a:r>
              <a:rPr lang="en-US" sz="2000" b="1" dirty="0">
                <a:ln w="3175">
                  <a:noFill/>
                </a:ln>
              </a:rPr>
              <a:t>Chemical Peels</a:t>
            </a:r>
          </a:p>
          <a:p>
            <a:endParaRPr lang="en-US" sz="2000" b="1" dirty="0">
              <a:ln w="3175">
                <a:noFill/>
              </a:ln>
            </a:endParaRPr>
          </a:p>
          <a:p>
            <a:r>
              <a:rPr lang="en-US" sz="2000" b="1" dirty="0">
                <a:ln w="3175">
                  <a:noFill/>
                </a:ln>
              </a:rPr>
              <a:t>Varicose and spider vein treatments</a:t>
            </a:r>
          </a:p>
          <a:p>
            <a:endParaRPr lang="en-US" sz="2000" b="1" dirty="0">
              <a:ln w="3175">
                <a:noFill/>
              </a:ln>
            </a:endParaRPr>
          </a:p>
          <a:p>
            <a:r>
              <a:rPr lang="en-US" sz="2000" b="1" dirty="0">
                <a:ln w="3175">
                  <a:noFill/>
                </a:ln>
              </a:rPr>
              <a:t>Microdermabrasion</a:t>
            </a:r>
          </a:p>
          <a:p>
            <a:endParaRPr lang="en-US" sz="2000" b="1" dirty="0">
              <a:ln w="3175">
                <a:noFill/>
              </a:ln>
            </a:endParaRPr>
          </a:p>
          <a:p>
            <a:r>
              <a:rPr lang="en-US" sz="2000" b="1" dirty="0">
                <a:ln w="3175">
                  <a:noFill/>
                </a:ln>
              </a:rPr>
              <a:t>Tattoo Removal </a:t>
            </a:r>
          </a:p>
          <a:p>
            <a:pPr>
              <a:spcBef>
                <a:spcPts val="900"/>
              </a:spcBef>
            </a:pPr>
            <a:endParaRPr lang="en-US" sz="2800" dirty="0">
              <a:solidFill>
                <a:srgbClr val="37939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2064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3175">
                  <a:noFill/>
                </a:ln>
                <a:solidFill>
                  <a:srgbClr val="37939B"/>
                </a:solidFill>
              </a:rPr>
              <a:t>Physician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of choice in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7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categories: 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DERMATOLOGIST</a:t>
            </a:r>
          </a:p>
          <a:p>
            <a:endParaRPr lang="en-US" sz="40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317" y="1559745"/>
            <a:ext cx="1431867" cy="650489"/>
            <a:chOff x="563189" y="2461207"/>
            <a:chExt cx="953371" cy="397031"/>
          </a:xfrm>
        </p:grpSpPr>
        <p:sp>
          <p:nvSpPr>
            <p:cNvPr id="16" name="TextBox 15"/>
            <p:cNvSpPr txBox="1"/>
            <p:nvPr/>
          </p:nvSpPr>
          <p:spPr>
            <a:xfrm flipH="1">
              <a:off x="563189" y="2538887"/>
              <a:ext cx="953371" cy="3193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4216" y="2461207"/>
              <a:ext cx="47835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479086" y="3930572"/>
            <a:ext cx="5334000" cy="1676400"/>
          </a:xfrm>
          <a:prstGeom prst="roundRect">
            <a:avLst/>
          </a:prstGeom>
          <a:solidFill>
            <a:srgbClr val="47B5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Of those that saw a dermatologist, more than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900000" algn="tl" rotWithShape="0">
                    <a:prstClr val="black">
                      <a:alpha val="40000"/>
                    </a:prstClr>
                  </a:outerShdw>
                </a:effectLst>
              </a:rPr>
              <a:t>66% </a:t>
            </a:r>
            <a:r>
              <a:rPr lang="en-US" sz="2400" b="1" dirty="0"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were an</a:t>
            </a:r>
            <a:br>
              <a:rPr lang="en-US" sz="2400" b="1" dirty="0"/>
            </a:br>
            <a:r>
              <a:rPr lang="en-US" sz="2400" b="1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ASDS member.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518CF9-2562-40BE-9A29-EFEFA4A0CDB5}"/>
              </a:ext>
            </a:extLst>
          </p:cNvPr>
          <p:cNvGrpSpPr/>
          <p:nvPr/>
        </p:nvGrpSpPr>
        <p:grpSpPr>
          <a:xfrm>
            <a:off x="-5317" y="2168911"/>
            <a:ext cx="1431867" cy="650489"/>
            <a:chOff x="563189" y="2461207"/>
            <a:chExt cx="953371" cy="3970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18EC1D-1B55-4864-8B3C-42F88FFBEB70}"/>
                </a:ext>
              </a:extLst>
            </p:cNvPr>
            <p:cNvSpPr txBox="1"/>
            <p:nvPr/>
          </p:nvSpPr>
          <p:spPr>
            <a:xfrm flipH="1">
              <a:off x="563189" y="2538887"/>
              <a:ext cx="953371" cy="3193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63AAEA-E8EC-4997-97F3-BBEB68F20739}"/>
                </a:ext>
              </a:extLst>
            </p:cNvPr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25EA0B-9E25-4EB3-84B6-A2389CE48F28}"/>
                </a:ext>
              </a:extLst>
            </p:cNvPr>
            <p:cNvSpPr txBox="1"/>
            <p:nvPr/>
          </p:nvSpPr>
          <p:spPr>
            <a:xfrm>
              <a:off x="854216" y="2461207"/>
              <a:ext cx="47835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3AABD9-60A8-4465-B030-251A1C0B4A4F}"/>
              </a:ext>
            </a:extLst>
          </p:cNvPr>
          <p:cNvGrpSpPr/>
          <p:nvPr/>
        </p:nvGrpSpPr>
        <p:grpSpPr>
          <a:xfrm>
            <a:off x="-5317" y="2765989"/>
            <a:ext cx="1431867" cy="663011"/>
            <a:chOff x="563189" y="2453564"/>
            <a:chExt cx="953371" cy="4046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DCD31E-6830-438A-AD31-E08E9D5C1297}"/>
                </a:ext>
              </a:extLst>
            </p:cNvPr>
            <p:cNvSpPr txBox="1"/>
            <p:nvPr/>
          </p:nvSpPr>
          <p:spPr>
            <a:xfrm flipH="1">
              <a:off x="563189" y="2538887"/>
              <a:ext cx="953371" cy="3193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0735A3-23F7-400A-8725-A204DA32EE2E}"/>
                </a:ext>
              </a:extLst>
            </p:cNvPr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76E300-7913-4FC1-BFAB-60FAA73DD553}"/>
                </a:ext>
              </a:extLst>
            </p:cNvPr>
            <p:cNvSpPr txBox="1"/>
            <p:nvPr/>
          </p:nvSpPr>
          <p:spPr>
            <a:xfrm>
              <a:off x="847103" y="2453564"/>
              <a:ext cx="47835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3B25D6-AEE2-4371-A63C-044681637364}"/>
              </a:ext>
            </a:extLst>
          </p:cNvPr>
          <p:cNvGrpSpPr/>
          <p:nvPr/>
        </p:nvGrpSpPr>
        <p:grpSpPr>
          <a:xfrm>
            <a:off x="-5317" y="3388111"/>
            <a:ext cx="1431867" cy="650489"/>
            <a:chOff x="563189" y="2461207"/>
            <a:chExt cx="953371" cy="3970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29CE5A-D073-4C59-A053-4268F5EA4213}"/>
                </a:ext>
              </a:extLst>
            </p:cNvPr>
            <p:cNvSpPr txBox="1"/>
            <p:nvPr/>
          </p:nvSpPr>
          <p:spPr>
            <a:xfrm flipH="1">
              <a:off x="563189" y="2538887"/>
              <a:ext cx="953371" cy="3193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0BF38B-0C2A-40D9-AE8E-49540D605817}"/>
                </a:ext>
              </a:extLst>
            </p:cNvPr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C781E4-5AD9-48A8-A2D5-EB063A312DA2}"/>
                </a:ext>
              </a:extLst>
            </p:cNvPr>
            <p:cNvSpPr txBox="1"/>
            <p:nvPr/>
          </p:nvSpPr>
          <p:spPr>
            <a:xfrm>
              <a:off x="854216" y="2461207"/>
              <a:ext cx="47835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9A251E-251E-46ED-ADF6-07F1B6692F92}"/>
              </a:ext>
            </a:extLst>
          </p:cNvPr>
          <p:cNvGrpSpPr/>
          <p:nvPr/>
        </p:nvGrpSpPr>
        <p:grpSpPr>
          <a:xfrm>
            <a:off x="-5317" y="3997717"/>
            <a:ext cx="1431867" cy="650483"/>
            <a:chOff x="563189" y="2461210"/>
            <a:chExt cx="953371" cy="39702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7D2402-FBC0-4B84-92F9-6113EF1BDA41}"/>
                </a:ext>
              </a:extLst>
            </p:cNvPr>
            <p:cNvSpPr txBox="1"/>
            <p:nvPr/>
          </p:nvSpPr>
          <p:spPr>
            <a:xfrm flipH="1">
              <a:off x="563189" y="2538887"/>
              <a:ext cx="953371" cy="3193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D915DD-CC30-44AF-8CF9-4A4F62A0DB06}"/>
                </a:ext>
              </a:extLst>
            </p:cNvPr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CC55DA-6BAA-42B5-B7CA-B180C5AAF903}"/>
                </a:ext>
              </a:extLst>
            </p:cNvPr>
            <p:cNvSpPr txBox="1"/>
            <p:nvPr/>
          </p:nvSpPr>
          <p:spPr>
            <a:xfrm>
              <a:off x="854216" y="2461210"/>
              <a:ext cx="47835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2F5F78-0A0D-4A99-9AC8-F4FE73B7C25F}"/>
              </a:ext>
            </a:extLst>
          </p:cNvPr>
          <p:cNvGrpSpPr/>
          <p:nvPr/>
        </p:nvGrpSpPr>
        <p:grpSpPr>
          <a:xfrm>
            <a:off x="450255" y="4608494"/>
            <a:ext cx="724611" cy="954106"/>
            <a:chOff x="866519" y="2461580"/>
            <a:chExt cx="482463" cy="58234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89F0677-7D65-457B-8344-D87F07A4DFFE}"/>
                </a:ext>
              </a:extLst>
            </p:cNvPr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2581163-4438-4F89-8881-685F5F22D97D}"/>
                </a:ext>
              </a:extLst>
            </p:cNvPr>
            <p:cNvSpPr txBox="1"/>
            <p:nvPr/>
          </p:nvSpPr>
          <p:spPr>
            <a:xfrm>
              <a:off x="866519" y="2461580"/>
              <a:ext cx="482463" cy="58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6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6D700E-FC17-446C-B684-CA954563C869}"/>
              </a:ext>
            </a:extLst>
          </p:cNvPr>
          <p:cNvGrpSpPr/>
          <p:nvPr/>
        </p:nvGrpSpPr>
        <p:grpSpPr>
          <a:xfrm>
            <a:off x="-5317" y="5218092"/>
            <a:ext cx="1431867" cy="954108"/>
            <a:chOff x="563189" y="2461207"/>
            <a:chExt cx="953371" cy="58234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F72707-82F3-4C10-9DCC-28517EF5A540}"/>
                </a:ext>
              </a:extLst>
            </p:cNvPr>
            <p:cNvSpPr txBox="1"/>
            <p:nvPr/>
          </p:nvSpPr>
          <p:spPr>
            <a:xfrm flipH="1">
              <a:off x="563189" y="2538887"/>
              <a:ext cx="953371" cy="3193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1BF03E-B521-42C3-A813-725B312BD9E3}"/>
                </a:ext>
              </a:extLst>
            </p:cNvPr>
            <p:cNvSpPr/>
            <p:nvPr/>
          </p:nvSpPr>
          <p:spPr>
            <a:xfrm>
              <a:off x="921680" y="2480011"/>
              <a:ext cx="343424" cy="319351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E5732A9-759A-406F-9F31-6EACA6749F63}"/>
                </a:ext>
              </a:extLst>
            </p:cNvPr>
            <p:cNvSpPr txBox="1"/>
            <p:nvPr/>
          </p:nvSpPr>
          <p:spPr>
            <a:xfrm>
              <a:off x="854216" y="2461207"/>
              <a:ext cx="478352" cy="58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7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23333" r="4070" b="2222"/>
          <a:stretch/>
        </p:blipFill>
        <p:spPr>
          <a:xfrm>
            <a:off x="7162800" y="1281154"/>
            <a:ext cx="4134892" cy="2495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8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Who has the most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on 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SKIN CARE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purchases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7002543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5</a:t>
            </a:r>
            <a:r>
              <a:rPr lang="en-US" sz="3600" b="1" dirty="0">
                <a:ln w="3175">
                  <a:noFill/>
                </a:ln>
              </a:rPr>
              <a:t> </a:t>
            </a:r>
            <a:r>
              <a:rPr lang="en-US" sz="3200" b="1" dirty="0">
                <a:ln w="3175">
                  <a:noFill/>
                </a:ln>
              </a:rPr>
              <a:t>of 16 factors influencing 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the decision to have a procedure: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32%</a:t>
            </a:r>
            <a:r>
              <a:rPr lang="en-US" sz="2000" b="1" dirty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DERMATOLOGIST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31%</a:t>
            </a:r>
            <a:r>
              <a:rPr lang="en-US" sz="2000" b="1" dirty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Social Media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24%</a:t>
            </a:r>
            <a:r>
              <a:rPr lang="en-US" sz="20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>
                <a:ln w="3175">
                  <a:noFill/>
                </a:ln>
                <a:solidFill>
                  <a:srgbClr val="D9531E"/>
                </a:solidFill>
              </a:rPr>
              <a:t>   </a:t>
            </a:r>
            <a:r>
              <a:rPr lang="en-US" sz="3200" b="1" dirty="0">
                <a:ln w="3175">
                  <a:noFill/>
                </a:ln>
              </a:rPr>
              <a:t>Relatives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24%  </a:t>
            </a:r>
            <a:r>
              <a:rPr lang="en-US" sz="3200" b="1" dirty="0">
                <a:ln w="3175">
                  <a:noFill/>
                </a:ln>
              </a:rPr>
              <a:t>Friends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24%  </a:t>
            </a:r>
            <a:r>
              <a:rPr lang="en-US" sz="3200" b="1" dirty="0">
                <a:ln w="3175">
                  <a:noFill/>
                </a:ln>
              </a:rPr>
              <a:t>Primary Care Physician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4808" y="1428174"/>
            <a:ext cx="4763792" cy="29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734300" y="4510964"/>
            <a:ext cx="3429000" cy="823035"/>
          </a:xfrm>
          <a:prstGeom prst="roundRect">
            <a:avLst/>
          </a:prstGeom>
          <a:solidFill>
            <a:srgbClr val="47B5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Dermatologists</a:t>
            </a:r>
          </a:p>
          <a:p>
            <a:pPr algn="ctr"/>
            <a:r>
              <a:rPr lang="en-US" sz="2600" b="1" dirty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 rank #1 since 2018.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58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0" y="457200"/>
            <a:ext cx="8839201" cy="2553057"/>
            <a:chOff x="977514" y="1502928"/>
            <a:chExt cx="8839201" cy="2553057"/>
          </a:xfrm>
        </p:grpSpPr>
        <p:sp>
          <p:nvSpPr>
            <p:cNvPr id="5" name="TextBox 4"/>
            <p:cNvSpPr txBox="1"/>
            <p:nvPr/>
          </p:nvSpPr>
          <p:spPr>
            <a:xfrm>
              <a:off x="977514" y="1655328"/>
              <a:ext cx="883920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3175">
                    <a:noFill/>
                  </a:ln>
                  <a:solidFill>
                    <a:srgbClr val="37939B"/>
                  </a:solidFill>
                </a:rPr>
                <a:t>ALMOST</a:t>
              </a:r>
              <a:br>
                <a:rPr lang="en-US" sz="4800" b="1" dirty="0">
                  <a:ln w="3175">
                    <a:noFill/>
                  </a:ln>
                  <a:solidFill>
                    <a:srgbClr val="37939B"/>
                  </a:solidFill>
                </a:rPr>
              </a:br>
              <a:r>
                <a:rPr lang="en-US" sz="4800" b="1" dirty="0">
                  <a:ln w="3175">
                    <a:noFill/>
                  </a:ln>
                  <a:solidFill>
                    <a:srgbClr val="37939B"/>
                  </a:solidFill>
                </a:rPr>
                <a:t>of consumers are considering a</a:t>
              </a:r>
            </a:p>
            <a:p>
              <a:r>
                <a:rPr lang="en-US" sz="5400" b="1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COSMETIC PROCEDURE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5914" y="1502928"/>
              <a:ext cx="2133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70%</a:t>
              </a:r>
              <a:endParaRPr lang="en-US" sz="6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6274" r="24700" b="17124"/>
          <a:stretch/>
        </p:blipFill>
        <p:spPr>
          <a:xfrm>
            <a:off x="4077710" y="3227453"/>
            <a:ext cx="2259106" cy="1905000"/>
          </a:xfrm>
          <a:prstGeom prst="rect">
            <a:avLst/>
          </a:prstGeom>
          <a:ln>
            <a:gradFill>
              <a:gsLst>
                <a:gs pos="0">
                  <a:schemeClr val="bg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4964" r="25225" b="27027"/>
          <a:stretch/>
        </p:blipFill>
        <p:spPr>
          <a:xfrm>
            <a:off x="2169053" y="3221971"/>
            <a:ext cx="2351760" cy="1908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-1830" r="44742" b="31659"/>
          <a:stretch/>
        </p:blipFill>
        <p:spPr>
          <a:xfrm>
            <a:off x="6336816" y="3158257"/>
            <a:ext cx="1883462" cy="1981200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0934" r="51281" b="25599"/>
          <a:stretch/>
        </p:blipFill>
        <p:spPr>
          <a:xfrm>
            <a:off x="178531" y="3200400"/>
            <a:ext cx="2066408" cy="19521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r="15425"/>
          <a:stretch/>
        </p:blipFill>
        <p:spPr>
          <a:xfrm>
            <a:off x="9724901" y="3239827"/>
            <a:ext cx="2287641" cy="18911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8102128" y="3225948"/>
            <a:ext cx="2108672" cy="1913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777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81000"/>
            <a:ext cx="1181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</a:rPr>
              <a:t>WHY </a:t>
            </a:r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are consumers exploring cosmetic procedures?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62" y="1830051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ln w="3175">
                  <a:noFill/>
                </a:ln>
              </a:rPr>
              <a:t>I want to feel more confident.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n w="3175">
                  <a:noFill/>
                </a:ln>
              </a:rPr>
              <a:t>I want to appear more attractive.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n w="3175">
                  <a:noFill/>
                </a:ln>
              </a:rPr>
              <a:t>I want to do something for / reward myself.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n w="3175">
                  <a:noFill/>
                </a:ln>
              </a:rPr>
              <a:t>I want to look as young as I feel for my age.</a:t>
            </a:r>
          </a:p>
          <a:p>
            <a:pPr>
              <a:spcBef>
                <a:spcPts val="1800"/>
              </a:spcBef>
            </a:pPr>
            <a:endParaRPr lang="en-US" sz="3200" b="1" dirty="0">
              <a:ln w="3175"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r="-24561"/>
          <a:stretch/>
        </p:blipFill>
        <p:spPr>
          <a:xfrm>
            <a:off x="8205787" y="1396663"/>
            <a:ext cx="4343400" cy="2895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29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10335</TotalTime>
  <Words>963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Gill Sans</vt:lpstr>
      <vt:lpstr>Wingdings</vt:lpstr>
      <vt:lpstr>Office Theme</vt:lpstr>
      <vt:lpstr>Survey Work Group Consumer Survey Update</vt:lpstr>
      <vt:lpstr>Work Group Members</vt:lpstr>
      <vt:lpstr>PowerPoint Presentation</vt:lpstr>
      <vt:lpstr>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Summary</vt:lpstr>
    </vt:vector>
  </TitlesOfParts>
  <Company>ASDS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Society for  Dermatologic Surgery</dc:title>
  <dc:creator>jkremer</dc:creator>
  <cp:lastModifiedBy>Jaimey Wilman</cp:lastModifiedBy>
  <cp:revision>326</cp:revision>
  <cp:lastPrinted>2022-04-21T22:22:45Z</cp:lastPrinted>
  <dcterms:created xsi:type="dcterms:W3CDTF">2013-03-20T18:58:06Z</dcterms:created>
  <dcterms:modified xsi:type="dcterms:W3CDTF">2022-06-15T17:20:22Z</dcterms:modified>
</cp:coreProperties>
</file>